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Lato Heavy" charset="1" panose="020F0502020204030203"/>
      <p:regular r:id="rId14"/>
    </p:embeddedFont>
    <p:embeddedFont>
      <p:font typeface="Lato Bold Italics" charset="1" panose="020F0802020204030203"/>
      <p:regular r:id="rId15"/>
    </p:embeddedFont>
    <p:embeddedFont>
      <p:font typeface="Lato Bold" charset="1" panose="020F0802020204030203"/>
      <p:regular r:id="rId16"/>
    </p:embeddedFont>
    <p:embeddedFont>
      <p:font typeface="Canva Sans Bold" charset="1" panose="020B0803030501040103"/>
      <p:regular r:id="rId17"/>
    </p:embeddedFont>
    <p:embeddedFont>
      <p:font typeface="Canva Sans" charset="1" panose="020B0503030501040103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Relationship Id="rId6" Target="../media/image20.png" Type="http://schemas.openxmlformats.org/officeDocument/2006/relationships/image"/><Relationship Id="rId7" Target="../media/image21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8075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008438" y="3108005"/>
            <a:ext cx="10376499" cy="4609149"/>
            <a:chOff x="0" y="0"/>
            <a:chExt cx="13835332" cy="6145532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9525"/>
              <a:ext cx="13835332" cy="21646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605"/>
                </a:lnSpc>
              </a:pPr>
              <a:r>
                <a:rPr lang="en-US" sz="10605">
                  <a:solidFill>
                    <a:srgbClr val="F6F3EE"/>
                  </a:solidFill>
                  <a:latin typeface="Lato Heavy"/>
                  <a:ea typeface="Lato Heavy"/>
                  <a:cs typeface="Lato Heavy"/>
                  <a:sym typeface="Lato Heavy"/>
                </a:rPr>
                <a:t>Project Planning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2644534"/>
              <a:ext cx="13835332" cy="8142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623"/>
                </a:lnSpc>
              </a:pPr>
              <a:r>
                <a:rPr lang="en-US" b="true" sz="4203" i="true" spc="180">
                  <a:solidFill>
                    <a:srgbClr val="F6F3EE"/>
                  </a:solidFill>
                  <a:latin typeface="Lato Bold Italics"/>
                  <a:ea typeface="Lato Bold Italics"/>
                  <a:cs typeface="Lato Bold Italics"/>
                  <a:sym typeface="Lato Bold Italics"/>
                </a:rPr>
                <a:t>PRESSURE SENSOR PATCH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3991283"/>
              <a:ext cx="13835332" cy="21542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30"/>
                </a:lnSpc>
              </a:pPr>
              <a:r>
                <a:rPr lang="en-US" sz="3093" b="true">
                  <a:solidFill>
                    <a:srgbClr val="F6F3EE"/>
                  </a:solidFill>
                  <a:latin typeface="Lato Bold"/>
                  <a:ea typeface="Lato Bold"/>
                  <a:cs typeface="Lato Bold"/>
                  <a:sym typeface="Lato Bold"/>
                </a:rPr>
                <a:t>sdmay25-12</a:t>
              </a:r>
            </a:p>
            <a:p>
              <a:pPr algn="ctr">
                <a:lnSpc>
                  <a:spcPts val="4330"/>
                </a:lnSpc>
              </a:pPr>
              <a:r>
                <a:rPr lang="en-US" sz="3093" b="true">
                  <a:solidFill>
                    <a:srgbClr val="F6F3EE"/>
                  </a:solidFill>
                  <a:latin typeface="Lato Bold"/>
                  <a:ea typeface="Lato Bold"/>
                  <a:cs typeface="Lato Bold"/>
                  <a:sym typeface="Lato Bold"/>
                </a:rPr>
                <a:t>Advisor: Santosh Pandey</a:t>
              </a:r>
            </a:p>
            <a:p>
              <a:pPr algn="ctr">
                <a:lnSpc>
                  <a:spcPts val="4330"/>
                </a:lnSpc>
              </a:pPr>
              <a:r>
                <a:rPr lang="en-US" sz="3093" b="true">
                  <a:solidFill>
                    <a:srgbClr val="F6F3EE"/>
                  </a:solidFill>
                  <a:latin typeface="Lato Bold"/>
                  <a:ea typeface="Lato Bold"/>
                  <a:cs typeface="Lato Bold"/>
                  <a:sym typeface="Lato Bold"/>
                </a:rPr>
                <a:t>Client: BAE Systems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0" y="9430650"/>
            <a:ext cx="18393376" cy="1043436"/>
            <a:chOff x="0" y="0"/>
            <a:chExt cx="4844346" cy="27481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844346" cy="274814"/>
            </a:xfrm>
            <a:custGeom>
              <a:avLst/>
              <a:gdLst/>
              <a:ahLst/>
              <a:cxnLst/>
              <a:rect r="r" b="b" t="t" l="l"/>
              <a:pathLst>
                <a:path h="274814" w="4844346">
                  <a:moveTo>
                    <a:pt x="0" y="0"/>
                  </a:moveTo>
                  <a:lnTo>
                    <a:pt x="4844346" y="0"/>
                  </a:lnTo>
                  <a:lnTo>
                    <a:pt x="4844346" y="274814"/>
                  </a:lnTo>
                  <a:lnTo>
                    <a:pt x="0" y="274814"/>
                  </a:lnTo>
                  <a:close/>
                </a:path>
              </a:pathLst>
            </a:custGeom>
            <a:solidFill>
              <a:srgbClr val="A84931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4844346" cy="3129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9" id="9"/>
          <p:cNvSpPr/>
          <p:nvPr/>
        </p:nvSpPr>
        <p:spPr>
          <a:xfrm flipV="true">
            <a:off x="0" y="9952367"/>
            <a:ext cx="18393376" cy="334633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 flipV="true">
            <a:off x="-105722" y="9277347"/>
            <a:ext cx="18393376" cy="334633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 flipV="true">
            <a:off x="347" y="9598688"/>
            <a:ext cx="18393376" cy="334633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2" id="12"/>
          <p:cNvGrpSpPr/>
          <p:nvPr/>
        </p:nvGrpSpPr>
        <p:grpSpPr>
          <a:xfrm rot="0">
            <a:off x="783936" y="6844837"/>
            <a:ext cx="3376209" cy="3694893"/>
            <a:chOff x="0" y="0"/>
            <a:chExt cx="4501612" cy="492652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4501612" cy="4926524"/>
            </a:xfrm>
            <a:custGeom>
              <a:avLst/>
              <a:gdLst/>
              <a:ahLst/>
              <a:cxnLst/>
              <a:rect r="r" b="b" t="t" l="l"/>
              <a:pathLst>
                <a:path h="4926524" w="4501612">
                  <a:moveTo>
                    <a:pt x="0" y="0"/>
                  </a:moveTo>
                  <a:lnTo>
                    <a:pt x="4501612" y="0"/>
                  </a:lnTo>
                  <a:lnTo>
                    <a:pt x="4501612" y="4926524"/>
                  </a:lnTo>
                  <a:lnTo>
                    <a:pt x="0" y="49265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1642719">
              <a:off x="1517435" y="415905"/>
              <a:ext cx="2097720" cy="1186166"/>
            </a:xfrm>
            <a:custGeom>
              <a:avLst/>
              <a:gdLst/>
              <a:ahLst/>
              <a:cxnLst/>
              <a:rect r="r" b="b" t="t" l="l"/>
              <a:pathLst>
                <a:path h="1186166" w="2097720">
                  <a:moveTo>
                    <a:pt x="0" y="0"/>
                  </a:moveTo>
                  <a:lnTo>
                    <a:pt x="2097721" y="0"/>
                  </a:lnTo>
                  <a:lnTo>
                    <a:pt x="2097721" y="1186166"/>
                  </a:lnTo>
                  <a:lnTo>
                    <a:pt x="0" y="11861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5" id="15"/>
          <p:cNvSpPr/>
          <p:nvPr/>
        </p:nvSpPr>
        <p:spPr>
          <a:xfrm flipH="true" flipV="false" rot="0">
            <a:off x="13345406" y="6424931"/>
            <a:ext cx="4077393" cy="4114800"/>
          </a:xfrm>
          <a:custGeom>
            <a:avLst/>
            <a:gdLst/>
            <a:ahLst/>
            <a:cxnLst/>
            <a:rect r="r" b="b" t="t" l="l"/>
            <a:pathLst>
              <a:path h="4114800" w="4077393">
                <a:moveTo>
                  <a:pt x="4077393" y="0"/>
                </a:moveTo>
                <a:lnTo>
                  <a:pt x="0" y="0"/>
                </a:lnTo>
                <a:lnTo>
                  <a:pt x="0" y="4114800"/>
                </a:lnTo>
                <a:lnTo>
                  <a:pt x="4077393" y="4114800"/>
                </a:lnTo>
                <a:lnTo>
                  <a:pt x="407739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3615440" y="6205868"/>
            <a:ext cx="1997193" cy="1964738"/>
          </a:xfrm>
          <a:custGeom>
            <a:avLst/>
            <a:gdLst/>
            <a:ahLst/>
            <a:cxnLst/>
            <a:rect r="r" b="b" t="t" l="l"/>
            <a:pathLst>
              <a:path h="1964738" w="1997193">
                <a:moveTo>
                  <a:pt x="0" y="0"/>
                </a:moveTo>
                <a:lnTo>
                  <a:pt x="1997192" y="0"/>
                </a:lnTo>
                <a:lnTo>
                  <a:pt x="1997192" y="1964738"/>
                </a:lnTo>
                <a:lnTo>
                  <a:pt x="0" y="196473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34793" y="5764574"/>
            <a:ext cx="1836142" cy="1080263"/>
          </a:xfrm>
          <a:custGeom>
            <a:avLst/>
            <a:gdLst/>
            <a:ahLst/>
            <a:cxnLst/>
            <a:rect r="r" b="b" t="t" l="l"/>
            <a:pathLst>
              <a:path h="1080263" w="1836142">
                <a:moveTo>
                  <a:pt x="0" y="0"/>
                </a:moveTo>
                <a:lnTo>
                  <a:pt x="1836142" y="0"/>
                </a:lnTo>
                <a:lnTo>
                  <a:pt x="1836142" y="1080263"/>
                </a:lnTo>
                <a:lnTo>
                  <a:pt x="0" y="10802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6359417" y="1289150"/>
            <a:ext cx="5262206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F6F3E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Lightning Talk 4: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38075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084582" y="623098"/>
            <a:ext cx="12118836" cy="1457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1519"/>
              </a:lnSpc>
            </a:pPr>
            <a:r>
              <a:rPr lang="en-US" b="true" sz="960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Project Overview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0" y="3540966"/>
            <a:ext cx="4508934" cy="4627735"/>
            <a:chOff x="0" y="0"/>
            <a:chExt cx="1472988" cy="151179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472988" cy="1511798"/>
            </a:xfrm>
            <a:custGeom>
              <a:avLst/>
              <a:gdLst/>
              <a:ahLst/>
              <a:cxnLst/>
              <a:rect r="r" b="b" t="t" l="l"/>
              <a:pathLst>
                <a:path h="1511798" w="1472988">
                  <a:moveTo>
                    <a:pt x="0" y="0"/>
                  </a:moveTo>
                  <a:lnTo>
                    <a:pt x="1472988" y="0"/>
                  </a:lnTo>
                  <a:lnTo>
                    <a:pt x="1472988" y="1511798"/>
                  </a:lnTo>
                  <a:lnTo>
                    <a:pt x="0" y="1511798"/>
                  </a:lnTo>
                  <a:close/>
                </a:path>
              </a:pathLst>
            </a:custGeom>
            <a:solidFill>
              <a:srgbClr val="00724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472988" cy="1549898"/>
            </a:xfrm>
            <a:prstGeom prst="rect">
              <a:avLst/>
            </a:prstGeom>
          </p:spPr>
          <p:txBody>
            <a:bodyPr anchor="ctr" rtlCol="false" tIns="40955" lIns="40955" bIns="40955" rIns="40955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996286" y="3728189"/>
            <a:ext cx="2516362" cy="7145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69"/>
              </a:lnSpc>
            </a:pPr>
            <a:r>
              <a:rPr lang="en-US" sz="4192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Objective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41112" y="4625352"/>
            <a:ext cx="3426711" cy="2986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08"/>
              </a:lnSpc>
            </a:pPr>
            <a:r>
              <a:rPr lang="en-US" sz="2434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Develop a pressure sensor patch for adaptive sports athletes to monitor pressure levels and prevent pressure sores.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4587766" y="3540966"/>
            <a:ext cx="4508934" cy="4627735"/>
            <a:chOff x="0" y="0"/>
            <a:chExt cx="1472988" cy="151179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472988" cy="1511798"/>
            </a:xfrm>
            <a:custGeom>
              <a:avLst/>
              <a:gdLst/>
              <a:ahLst/>
              <a:cxnLst/>
              <a:rect r="r" b="b" t="t" l="l"/>
              <a:pathLst>
                <a:path h="1511798" w="1472988">
                  <a:moveTo>
                    <a:pt x="0" y="0"/>
                  </a:moveTo>
                  <a:lnTo>
                    <a:pt x="1472988" y="0"/>
                  </a:lnTo>
                  <a:lnTo>
                    <a:pt x="1472988" y="1511798"/>
                  </a:lnTo>
                  <a:lnTo>
                    <a:pt x="0" y="1511798"/>
                  </a:lnTo>
                  <a:close/>
                </a:path>
              </a:pathLst>
            </a:custGeom>
            <a:solidFill>
              <a:srgbClr val="DF291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1472988" cy="1549898"/>
            </a:xfrm>
            <a:prstGeom prst="rect">
              <a:avLst/>
            </a:prstGeom>
          </p:spPr>
          <p:txBody>
            <a:bodyPr anchor="ctr" rtlCol="false" tIns="40955" lIns="40955" bIns="40955" rIns="40955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5584052" y="3728189"/>
            <a:ext cx="2516362" cy="14594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69"/>
              </a:lnSpc>
            </a:pPr>
            <a:r>
              <a:rPr lang="en-US" sz="4192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Target Users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128878" y="5370230"/>
            <a:ext cx="3426711" cy="1266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08"/>
              </a:lnSpc>
            </a:pPr>
            <a:r>
              <a:rPr lang="en-US" sz="2434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Athletes with traumatic injuries at risk of pressure sores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9175533" y="3540966"/>
            <a:ext cx="4508934" cy="4627735"/>
            <a:chOff x="0" y="0"/>
            <a:chExt cx="1472988" cy="151179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472988" cy="1511798"/>
            </a:xfrm>
            <a:custGeom>
              <a:avLst/>
              <a:gdLst/>
              <a:ahLst/>
              <a:cxnLst/>
              <a:rect r="r" b="b" t="t" l="l"/>
              <a:pathLst>
                <a:path h="1511798" w="1472988">
                  <a:moveTo>
                    <a:pt x="0" y="0"/>
                  </a:moveTo>
                  <a:lnTo>
                    <a:pt x="1472988" y="0"/>
                  </a:lnTo>
                  <a:lnTo>
                    <a:pt x="1472988" y="1511798"/>
                  </a:lnTo>
                  <a:lnTo>
                    <a:pt x="0" y="1511798"/>
                  </a:lnTo>
                  <a:close/>
                </a:path>
              </a:pathLst>
            </a:custGeom>
            <a:solidFill>
              <a:srgbClr val="00724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1472988" cy="1549898"/>
            </a:xfrm>
            <a:prstGeom prst="rect">
              <a:avLst/>
            </a:prstGeom>
          </p:spPr>
          <p:txBody>
            <a:bodyPr anchor="ctr" rtlCol="false" tIns="40955" lIns="40955" bIns="40955" rIns="40955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9468434" y="3611025"/>
            <a:ext cx="3923131" cy="14594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69"/>
              </a:lnSpc>
            </a:pPr>
            <a:r>
              <a:rPr lang="en-US" sz="4192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Core Functionality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716644" y="5453099"/>
            <a:ext cx="3426711" cy="16963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08"/>
              </a:lnSpc>
            </a:pPr>
            <a:r>
              <a:rPr lang="en-US" sz="2434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Real-time data collection, processing, and alert system via an app.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13779066" y="3540966"/>
            <a:ext cx="4508934" cy="4627735"/>
            <a:chOff x="0" y="0"/>
            <a:chExt cx="1472988" cy="1511798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472988" cy="1511798"/>
            </a:xfrm>
            <a:custGeom>
              <a:avLst/>
              <a:gdLst/>
              <a:ahLst/>
              <a:cxnLst/>
              <a:rect r="r" b="b" t="t" l="l"/>
              <a:pathLst>
                <a:path h="1511798" w="1472988">
                  <a:moveTo>
                    <a:pt x="0" y="0"/>
                  </a:moveTo>
                  <a:lnTo>
                    <a:pt x="1472988" y="0"/>
                  </a:lnTo>
                  <a:lnTo>
                    <a:pt x="1472988" y="1511798"/>
                  </a:lnTo>
                  <a:lnTo>
                    <a:pt x="0" y="1511798"/>
                  </a:lnTo>
                  <a:close/>
                </a:path>
              </a:pathLst>
            </a:custGeom>
            <a:solidFill>
              <a:srgbClr val="DF291F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38100"/>
              <a:ext cx="1472988" cy="1549898"/>
            </a:xfrm>
            <a:prstGeom prst="rect">
              <a:avLst/>
            </a:prstGeom>
          </p:spPr>
          <p:txBody>
            <a:bodyPr anchor="ctr" rtlCol="false" tIns="40955" lIns="40955" bIns="40955" rIns="40955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14229909" y="3781431"/>
            <a:ext cx="3607247" cy="7145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69"/>
              </a:lnSpc>
            </a:pPr>
            <a:r>
              <a:rPr lang="en-US" sz="4192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Key Features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4320177" y="4808050"/>
            <a:ext cx="3426711" cy="2986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08"/>
              </a:lnSpc>
            </a:pPr>
            <a:r>
              <a:rPr lang="en-US" sz="2434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Wireless connectivity to mobile devices, customizable pressure thresholds, and continuous monitoring, even when the app is closed.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8075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77788" y="3489938"/>
            <a:ext cx="7767791" cy="6010328"/>
          </a:xfrm>
          <a:custGeom>
            <a:avLst/>
            <a:gdLst/>
            <a:ahLst/>
            <a:cxnLst/>
            <a:rect r="r" b="b" t="t" l="l"/>
            <a:pathLst>
              <a:path h="6010328" w="7767791">
                <a:moveTo>
                  <a:pt x="0" y="0"/>
                </a:moveTo>
                <a:lnTo>
                  <a:pt x="7767791" y="0"/>
                </a:lnTo>
                <a:lnTo>
                  <a:pt x="7767791" y="6010328"/>
                </a:lnTo>
                <a:lnTo>
                  <a:pt x="0" y="60103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707328" y="4013638"/>
            <a:ext cx="9580672" cy="5469693"/>
          </a:xfrm>
          <a:custGeom>
            <a:avLst/>
            <a:gdLst/>
            <a:ahLst/>
            <a:cxnLst/>
            <a:rect r="r" b="b" t="t" l="l"/>
            <a:pathLst>
              <a:path h="5469693" w="9580672">
                <a:moveTo>
                  <a:pt x="0" y="0"/>
                </a:moveTo>
                <a:lnTo>
                  <a:pt x="9580672" y="0"/>
                </a:lnTo>
                <a:lnTo>
                  <a:pt x="9580672" y="5469693"/>
                </a:lnTo>
                <a:lnTo>
                  <a:pt x="0" y="54696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353614" y="197857"/>
            <a:ext cx="13580773" cy="2914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1519"/>
              </a:lnSpc>
            </a:pPr>
            <a:r>
              <a:rPr lang="en-US" b="true" sz="960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Project Management Style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9263227" y="4554642"/>
            <a:ext cx="8468874" cy="4696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61"/>
              </a:lnSpc>
            </a:pPr>
            <a:r>
              <a:rPr lang="en-US" sz="2972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Why Agile?</a:t>
            </a:r>
          </a:p>
          <a:p>
            <a:pPr algn="ctr" marL="641816" indent="-320908" lvl="1">
              <a:lnSpc>
                <a:spcPts val="4161"/>
              </a:lnSpc>
              <a:buFont typeface="Arial"/>
              <a:buChar char="•"/>
            </a:pPr>
            <a:r>
              <a:rPr lang="en-US" sz="297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Allows for continuous feedback and iterations from user testing.</a:t>
            </a:r>
          </a:p>
          <a:p>
            <a:pPr algn="ctr" marL="641816" indent="-320908" lvl="1">
              <a:lnSpc>
                <a:spcPts val="4161"/>
              </a:lnSpc>
              <a:buFont typeface="Arial"/>
              <a:buChar char="•"/>
            </a:pPr>
            <a:r>
              <a:rPr lang="en-US" sz="297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Flexibility in adapting to hardware and software changes, especially with sensor integration.</a:t>
            </a:r>
          </a:p>
          <a:p>
            <a:pPr algn="ctr" marL="641816" indent="-320908" lvl="1">
              <a:lnSpc>
                <a:spcPts val="4161"/>
              </a:lnSpc>
              <a:buFont typeface="Arial"/>
              <a:buChar char="•"/>
            </a:pPr>
            <a:r>
              <a:rPr lang="en-US" sz="297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Regular sprints to ensure progress and timely adjustments.</a:t>
            </a:r>
          </a:p>
          <a:p>
            <a:pPr algn="ctr">
              <a:lnSpc>
                <a:spcPts val="4161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38075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Table 2" id="2"/>
          <p:cNvGraphicFramePr>
            <a:graphicFrameLocks noGrp="true"/>
          </p:cNvGraphicFramePr>
          <p:nvPr/>
        </p:nvGraphicFramePr>
        <p:xfrm>
          <a:off x="774688" y="2130757"/>
          <a:ext cx="16738625" cy="7861406"/>
        </p:xfrm>
        <a:graphic>
          <a:graphicData uri="http://schemas.openxmlformats.org/drawingml/2006/table">
            <a:tbl>
              <a:tblPr/>
              <a:tblGrid>
                <a:gridCol w="5339792"/>
                <a:gridCol w="11398833"/>
              </a:tblGrid>
              <a:tr h="116228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 b="true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Category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AC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 b="true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Details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ACFF"/>
                    </a:solidFill>
                  </a:tcPr>
                </a:tc>
              </a:tr>
              <a:tr h="1557242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 b="true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Hardware Integration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6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Connect and test pressure sensors. Ensure that the sensors produce readable and logic data.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</a:tr>
              <a:tr h="1051453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true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Mobile App Development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6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Design, implement, and test the mobile app (Android).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</a:tr>
              <a:tr h="151210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true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Wireless Connectivity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6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Integrate Bluetooth module (HC-05) to ensure data transfer between patch and app.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</a:tr>
              <a:tr h="997112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true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Data Processing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6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Develop algorithms to process pressure data and trigger alerts.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</a:tr>
              <a:tr h="158120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true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Testing &amp; Validation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6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Simulate real-world conditions and conduct user testing with adaptive athletes.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</a:tr>
            </a:tbl>
          </a:graphicData>
        </a:graphic>
      </p:graphicFrame>
      <p:sp>
        <p:nvSpPr>
          <p:cNvPr name="TextBox 3" id="3"/>
          <p:cNvSpPr txBox="true"/>
          <p:nvPr/>
        </p:nvSpPr>
        <p:spPr>
          <a:xfrm rot="0">
            <a:off x="2353614" y="300038"/>
            <a:ext cx="13580773" cy="1457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1519"/>
              </a:lnSpc>
            </a:pPr>
            <a:r>
              <a:rPr lang="en-US" b="true" sz="960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Task Decomposition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8075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36411" y="300038"/>
            <a:ext cx="2353614" cy="1822981"/>
          </a:xfrm>
          <a:custGeom>
            <a:avLst/>
            <a:gdLst/>
            <a:ahLst/>
            <a:cxnLst/>
            <a:rect r="r" b="b" t="t" l="l"/>
            <a:pathLst>
              <a:path h="1822981" w="2353614">
                <a:moveTo>
                  <a:pt x="0" y="0"/>
                </a:moveTo>
                <a:lnTo>
                  <a:pt x="2353613" y="0"/>
                </a:lnTo>
                <a:lnTo>
                  <a:pt x="2353613" y="1822980"/>
                </a:lnTo>
                <a:lnTo>
                  <a:pt x="0" y="18229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aphicFrame>
        <p:nvGraphicFramePr>
          <p:cNvPr name="Table 3" id="3"/>
          <p:cNvGraphicFramePr>
            <a:graphicFrameLocks noGrp="true"/>
          </p:cNvGraphicFramePr>
          <p:nvPr/>
        </p:nvGraphicFramePr>
        <p:xfrm>
          <a:off x="404353" y="2772908"/>
          <a:ext cx="17479295" cy="6762750"/>
        </p:xfrm>
        <a:graphic>
          <a:graphicData uri="http://schemas.openxmlformats.org/drawingml/2006/table">
            <a:tbl>
              <a:tblPr/>
              <a:tblGrid>
                <a:gridCol w="3294529"/>
                <a:gridCol w="3017867"/>
                <a:gridCol w="2427251"/>
                <a:gridCol w="2943875"/>
                <a:gridCol w="2882556"/>
                <a:gridCol w="2913216"/>
              </a:tblGrid>
              <a:tr h="135255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true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Week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ADC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true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Week 2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3C1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true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Week 4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A96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true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Week 5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B5A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true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Week 6 (Current)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986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true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Upcoming (Week 8)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6FF"/>
                    </a:solidFill>
                  </a:tcPr>
                </a:tc>
              </a:tr>
              <a:tr h="541020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true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Accomplished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ADC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Researched relevant pressure sensors on the market and ordered multiple sensors for testing.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3C1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Initial app UI/UX design and user flow created.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A96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Tested sensors for accuracy and responsiveness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B5A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 Developed the basic foundation for the mobile application, integrating core UI elements and preparing for sensor data integration.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986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Complete Bluetooth connectivity integration and start real-time data transmission between patch and app.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6FF"/>
                    </a:solidFill>
                  </a:tcPr>
                </a:tc>
              </a:tr>
            </a:tbl>
          </a:graphicData>
        </a:graphic>
      </p:graphicFrame>
      <p:sp>
        <p:nvSpPr>
          <p:cNvPr name="TextBox 4" id="4"/>
          <p:cNvSpPr txBox="true"/>
          <p:nvPr/>
        </p:nvSpPr>
        <p:spPr>
          <a:xfrm rot="0">
            <a:off x="2353614" y="300038"/>
            <a:ext cx="13580773" cy="1457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1519"/>
              </a:lnSpc>
            </a:pPr>
            <a:r>
              <a:rPr lang="en-US" b="true" sz="960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Key Milestones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8075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041518" y="3236827"/>
            <a:ext cx="14204964" cy="6478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56"/>
              </a:lnSpc>
            </a:pPr>
          </a:p>
          <a:p>
            <a:pPr algn="ctr" marL="718079" indent="-359040" lvl="1">
              <a:lnSpc>
                <a:spcPts val="4656"/>
              </a:lnSpc>
              <a:buAutoNum type="arabicPeriod" startAt="1"/>
            </a:pPr>
            <a:r>
              <a:rPr lang="en-US" sz="3325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Accuracy of Pressure Readings: Measured through controlled tests.</a:t>
            </a:r>
          </a:p>
          <a:p>
            <a:pPr algn="ctr" marL="718079" indent="-359040" lvl="1">
              <a:lnSpc>
                <a:spcPts val="4656"/>
              </a:lnSpc>
              <a:buAutoNum type="arabicPeriod" startAt="1"/>
            </a:pPr>
            <a:r>
              <a:rPr lang="en-US" sz="3325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User Experience: Athlete feedback on ease of use and responsiveness.</a:t>
            </a:r>
          </a:p>
          <a:p>
            <a:pPr algn="ctr" marL="718079" indent="-359040" lvl="1">
              <a:lnSpc>
                <a:spcPts val="4656"/>
              </a:lnSpc>
              <a:buAutoNum type="arabicPeriod" startAt="1"/>
            </a:pPr>
            <a:r>
              <a:rPr lang="en-US" sz="3325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Alert Timeliness: Ensure alerts are triggered within seconds of detecting harmful pressure levels.</a:t>
            </a:r>
          </a:p>
          <a:p>
            <a:pPr algn="ctr" marL="718079" indent="-359040" lvl="1">
              <a:lnSpc>
                <a:spcPts val="4656"/>
              </a:lnSpc>
              <a:buAutoNum type="arabicPeriod" startAt="1"/>
            </a:pPr>
            <a:r>
              <a:rPr lang="en-US" sz="3325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Battery Life: Optimize system for extended use without frequent charging.</a:t>
            </a:r>
          </a:p>
          <a:p>
            <a:pPr algn="ctr" marL="718079" indent="-359040" lvl="1">
              <a:lnSpc>
                <a:spcPts val="4656"/>
              </a:lnSpc>
              <a:buAutoNum type="arabicPeriod" startAt="1"/>
            </a:pPr>
            <a:r>
              <a:rPr lang="en-US" sz="3325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Application: User friendly &amp; easy to navigate</a:t>
            </a:r>
          </a:p>
          <a:p>
            <a:pPr algn="ctr">
              <a:lnSpc>
                <a:spcPts val="4656"/>
              </a:lnSpc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623109" y="2914650"/>
            <a:ext cx="15103713" cy="7222321"/>
          </a:xfrm>
          <a:custGeom>
            <a:avLst/>
            <a:gdLst/>
            <a:ahLst/>
            <a:cxnLst/>
            <a:rect r="r" b="b" t="t" l="l"/>
            <a:pathLst>
              <a:path h="7222321" w="15103713">
                <a:moveTo>
                  <a:pt x="0" y="0"/>
                </a:moveTo>
                <a:lnTo>
                  <a:pt x="15103713" y="0"/>
                </a:lnTo>
                <a:lnTo>
                  <a:pt x="15103713" y="7222321"/>
                </a:lnTo>
                <a:lnTo>
                  <a:pt x="0" y="72223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93423" y="0"/>
            <a:ext cx="16963086" cy="2914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1519"/>
              </a:lnSpc>
            </a:pPr>
            <a:r>
              <a:rPr lang="en-US" b="true" sz="960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Metrics &amp; Evaluation Criteria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8075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Table 2" id="2"/>
          <p:cNvGraphicFramePr>
            <a:graphicFrameLocks noGrp="true"/>
          </p:cNvGraphicFramePr>
          <p:nvPr/>
        </p:nvGraphicFramePr>
        <p:xfrm>
          <a:off x="1028700" y="2785849"/>
          <a:ext cx="6550925" cy="6817057"/>
        </p:xfrm>
        <a:graphic>
          <a:graphicData uri="http://schemas.openxmlformats.org/drawingml/2006/table">
            <a:tbl>
              <a:tblPr/>
              <a:tblGrid>
                <a:gridCol w="6550925"/>
              </a:tblGrid>
              <a:tr h="170426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true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Risk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170426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Sensor malfunctions or inaccuracies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</a:tr>
              <a:tr h="170426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Bluetooth connectivity issues in dynamic sports environments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</a:tr>
              <a:tr h="170426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App crashes during monitoring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</a:tr>
            </a:tbl>
          </a:graphicData>
        </a:graphic>
      </p:graphicFrame>
      <p:graphicFrame>
        <p:nvGraphicFramePr>
          <p:cNvPr name="Table 3" id="3"/>
          <p:cNvGraphicFramePr>
            <a:graphicFrameLocks noGrp="true"/>
          </p:cNvGraphicFramePr>
          <p:nvPr/>
        </p:nvGraphicFramePr>
        <p:xfrm>
          <a:off x="10169006" y="2881455"/>
          <a:ext cx="7487503" cy="6625846"/>
        </p:xfrm>
        <a:graphic>
          <a:graphicData uri="http://schemas.openxmlformats.org/drawingml/2006/table">
            <a:tbl>
              <a:tblPr/>
              <a:tblGrid>
                <a:gridCol w="7487503"/>
              </a:tblGrid>
              <a:tr h="170877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true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Mitigation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</a:tr>
              <a:tr h="170877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Thorough sensor testing before deployment; redundant sensors as backups.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</a:tr>
              <a:tr h="170877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Testing in various environments and improving signal range.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</a:tr>
              <a:tr h="149951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Regular stress testing and memory management in the app code.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</a:tr>
            </a:tbl>
          </a:graphicData>
        </a:graphic>
      </p:graphicFrame>
      <p:sp>
        <p:nvSpPr>
          <p:cNvPr name="Freeform 4" id="4"/>
          <p:cNvSpPr/>
          <p:nvPr/>
        </p:nvSpPr>
        <p:spPr>
          <a:xfrm flipH="false" flipV="false" rot="0">
            <a:off x="7709411" y="4526101"/>
            <a:ext cx="2329809" cy="1234799"/>
          </a:xfrm>
          <a:custGeom>
            <a:avLst/>
            <a:gdLst/>
            <a:ahLst/>
            <a:cxnLst/>
            <a:rect r="r" b="b" t="t" l="l"/>
            <a:pathLst>
              <a:path h="1234799" w="2329809">
                <a:moveTo>
                  <a:pt x="0" y="0"/>
                </a:moveTo>
                <a:lnTo>
                  <a:pt x="2329809" y="0"/>
                </a:lnTo>
                <a:lnTo>
                  <a:pt x="2329809" y="1234798"/>
                </a:lnTo>
                <a:lnTo>
                  <a:pt x="0" y="12347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93423" y="728662"/>
            <a:ext cx="16963086" cy="1457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1519"/>
              </a:lnSpc>
            </a:pPr>
            <a:r>
              <a:rPr lang="en-US" b="true" sz="960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Key Risks &amp; Mitigation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7709411" y="6480005"/>
            <a:ext cx="2329809" cy="1234799"/>
          </a:xfrm>
          <a:custGeom>
            <a:avLst/>
            <a:gdLst/>
            <a:ahLst/>
            <a:cxnLst/>
            <a:rect r="r" b="b" t="t" l="l"/>
            <a:pathLst>
              <a:path h="1234799" w="2329809">
                <a:moveTo>
                  <a:pt x="0" y="0"/>
                </a:moveTo>
                <a:lnTo>
                  <a:pt x="2329809" y="0"/>
                </a:lnTo>
                <a:lnTo>
                  <a:pt x="2329809" y="1234799"/>
                </a:lnTo>
                <a:lnTo>
                  <a:pt x="0" y="12347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709411" y="8272502"/>
            <a:ext cx="2329809" cy="1234799"/>
          </a:xfrm>
          <a:custGeom>
            <a:avLst/>
            <a:gdLst/>
            <a:ahLst/>
            <a:cxnLst/>
            <a:rect r="r" b="b" t="t" l="l"/>
            <a:pathLst>
              <a:path h="1234799" w="2329809">
                <a:moveTo>
                  <a:pt x="0" y="0"/>
                </a:moveTo>
                <a:lnTo>
                  <a:pt x="2329809" y="0"/>
                </a:lnTo>
                <a:lnTo>
                  <a:pt x="2329809" y="1234799"/>
                </a:lnTo>
                <a:lnTo>
                  <a:pt x="0" y="12347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bg>
      <p:bgPr>
        <a:solidFill>
          <a:srgbClr val="38075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93423" y="728662"/>
            <a:ext cx="16963086" cy="1457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1519"/>
              </a:lnSpc>
            </a:pPr>
            <a:r>
              <a:rPr lang="en-US" b="true" sz="960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Conclusion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858956" y="3081835"/>
            <a:ext cx="5378924" cy="6989360"/>
            <a:chOff x="0" y="0"/>
            <a:chExt cx="7171899" cy="9319146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7171899" cy="9319146"/>
              <a:chOff x="0" y="0"/>
              <a:chExt cx="1416671" cy="1840819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1416671" cy="1840819"/>
              </a:xfrm>
              <a:custGeom>
                <a:avLst/>
                <a:gdLst/>
                <a:ahLst/>
                <a:cxnLst/>
                <a:rect r="r" b="b" t="t" l="l"/>
                <a:pathLst>
                  <a:path h="1840819" w="1416671">
                    <a:moveTo>
                      <a:pt x="73405" y="0"/>
                    </a:moveTo>
                    <a:lnTo>
                      <a:pt x="1343267" y="0"/>
                    </a:lnTo>
                    <a:cubicBezTo>
                      <a:pt x="1383807" y="0"/>
                      <a:pt x="1416671" y="32864"/>
                      <a:pt x="1416671" y="73405"/>
                    </a:cubicBezTo>
                    <a:lnTo>
                      <a:pt x="1416671" y="1767414"/>
                    </a:lnTo>
                    <a:cubicBezTo>
                      <a:pt x="1416671" y="1807955"/>
                      <a:pt x="1383807" y="1840819"/>
                      <a:pt x="1343267" y="1840819"/>
                    </a:cubicBezTo>
                    <a:lnTo>
                      <a:pt x="73405" y="1840819"/>
                    </a:lnTo>
                    <a:cubicBezTo>
                      <a:pt x="32864" y="1840819"/>
                      <a:pt x="0" y="1807955"/>
                      <a:pt x="0" y="1767414"/>
                    </a:cubicBezTo>
                    <a:lnTo>
                      <a:pt x="0" y="73405"/>
                    </a:lnTo>
                    <a:cubicBezTo>
                      <a:pt x="0" y="32864"/>
                      <a:pt x="32864" y="0"/>
                      <a:pt x="73405" y="0"/>
                    </a:cubicBezTo>
                    <a:close/>
                  </a:path>
                </a:pathLst>
              </a:custGeom>
              <a:solidFill>
                <a:srgbClr val="D37980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38100"/>
                <a:ext cx="1416671" cy="187891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7" id="7"/>
            <p:cNvSpPr txBox="true"/>
            <p:nvPr/>
          </p:nvSpPr>
          <p:spPr>
            <a:xfrm rot="0">
              <a:off x="1530931" y="553612"/>
              <a:ext cx="4110038" cy="11510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79"/>
                </a:lnSpc>
              </a:pPr>
              <a:r>
                <a:rPr lang="en-US" sz="5199" b="true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Summary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1151583" y="2281877"/>
              <a:ext cx="4868732" cy="63523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759"/>
                </a:lnSpc>
              </a:pPr>
              <a:r>
                <a:rPr lang="en-US" sz="3399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Agile development process supports iterative improvements, real-world testing, and adaptability.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6803590" y="3081835"/>
            <a:ext cx="5264158" cy="6989360"/>
            <a:chOff x="0" y="0"/>
            <a:chExt cx="1416671" cy="188095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416671" cy="1880951"/>
            </a:xfrm>
            <a:custGeom>
              <a:avLst/>
              <a:gdLst/>
              <a:ahLst/>
              <a:cxnLst/>
              <a:rect r="r" b="b" t="t" l="l"/>
              <a:pathLst>
                <a:path h="1880951" w="1416671">
                  <a:moveTo>
                    <a:pt x="75005" y="0"/>
                  </a:moveTo>
                  <a:lnTo>
                    <a:pt x="1341666" y="0"/>
                  </a:lnTo>
                  <a:cubicBezTo>
                    <a:pt x="1383090" y="0"/>
                    <a:pt x="1416671" y="33581"/>
                    <a:pt x="1416671" y="75005"/>
                  </a:cubicBezTo>
                  <a:lnTo>
                    <a:pt x="1416671" y="1805947"/>
                  </a:lnTo>
                  <a:cubicBezTo>
                    <a:pt x="1416671" y="1847371"/>
                    <a:pt x="1383090" y="1880951"/>
                    <a:pt x="1341666" y="1880951"/>
                  </a:cubicBezTo>
                  <a:lnTo>
                    <a:pt x="75005" y="1880951"/>
                  </a:lnTo>
                  <a:cubicBezTo>
                    <a:pt x="33581" y="1880951"/>
                    <a:pt x="0" y="1847371"/>
                    <a:pt x="0" y="1805947"/>
                  </a:cubicBezTo>
                  <a:lnTo>
                    <a:pt x="0" y="75005"/>
                  </a:lnTo>
                  <a:cubicBezTo>
                    <a:pt x="0" y="33581"/>
                    <a:pt x="33581" y="0"/>
                    <a:pt x="75005" y="0"/>
                  </a:cubicBezTo>
                  <a:close/>
                </a:path>
              </a:pathLst>
            </a:custGeom>
            <a:solidFill>
              <a:srgbClr val="336E94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1416671" cy="1919051"/>
            </a:xfrm>
            <a:prstGeom prst="rect">
              <a:avLst/>
            </a:prstGeom>
          </p:spPr>
          <p:txBody>
            <a:bodyPr anchor="ctr" rtlCol="false" tIns="49716" lIns="49716" bIns="49716" rIns="49716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7927290" y="3453323"/>
            <a:ext cx="3016759" cy="17839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24"/>
              </a:lnSpc>
            </a:pPr>
            <a:r>
              <a:rPr lang="en-US" sz="5089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Next Steps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648850" y="5643204"/>
            <a:ext cx="3573639" cy="29185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58"/>
              </a:lnSpc>
            </a:pPr>
            <a:r>
              <a:rPr lang="en-US" sz="3327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Connect the sensors to the application. Get logical readings and analyze data 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2515424" y="3081835"/>
            <a:ext cx="5378924" cy="6989360"/>
            <a:chOff x="0" y="0"/>
            <a:chExt cx="1416671" cy="1840819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416671" cy="1840819"/>
            </a:xfrm>
            <a:custGeom>
              <a:avLst/>
              <a:gdLst/>
              <a:ahLst/>
              <a:cxnLst/>
              <a:rect r="r" b="b" t="t" l="l"/>
              <a:pathLst>
                <a:path h="1840819" w="1416671">
                  <a:moveTo>
                    <a:pt x="73405" y="0"/>
                  </a:moveTo>
                  <a:lnTo>
                    <a:pt x="1343267" y="0"/>
                  </a:lnTo>
                  <a:cubicBezTo>
                    <a:pt x="1383807" y="0"/>
                    <a:pt x="1416671" y="32864"/>
                    <a:pt x="1416671" y="73405"/>
                  </a:cubicBezTo>
                  <a:lnTo>
                    <a:pt x="1416671" y="1767414"/>
                  </a:lnTo>
                  <a:cubicBezTo>
                    <a:pt x="1416671" y="1807955"/>
                    <a:pt x="1383807" y="1840819"/>
                    <a:pt x="1343267" y="1840819"/>
                  </a:cubicBezTo>
                  <a:lnTo>
                    <a:pt x="73405" y="1840819"/>
                  </a:lnTo>
                  <a:cubicBezTo>
                    <a:pt x="32864" y="1840819"/>
                    <a:pt x="0" y="1807955"/>
                    <a:pt x="0" y="1767414"/>
                  </a:cubicBezTo>
                  <a:lnTo>
                    <a:pt x="0" y="73405"/>
                  </a:lnTo>
                  <a:cubicBezTo>
                    <a:pt x="0" y="32864"/>
                    <a:pt x="32864" y="0"/>
                    <a:pt x="73405" y="0"/>
                  </a:cubicBezTo>
                  <a:close/>
                </a:path>
              </a:pathLst>
            </a:custGeom>
            <a:solidFill>
              <a:srgbClr val="81A969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1416671" cy="187891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3663621" y="3473232"/>
            <a:ext cx="3082528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Goal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3379111" y="4776574"/>
            <a:ext cx="3651549" cy="4180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Deliver a reliable solution for athletes by April 2025. Deliver a prototype by the end of Fall 2024 semester.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DAGS9ABPXKo</dc:identifier>
  <dcterms:modified xsi:type="dcterms:W3CDTF">2011-08-01T06:04:30Z</dcterms:modified>
  <cp:revision>1</cp:revision>
  <dc:title>Lightning Talk 3 - sdmay25_12</dc:title>
</cp:coreProperties>
</file>